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8" r:id="rId3"/>
    <p:sldId id="257" r:id="rId4"/>
    <p:sldId id="259"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577" autoAdjust="0"/>
    <p:restoredTop sz="95820"/>
  </p:normalViewPr>
  <p:slideViewPr>
    <p:cSldViewPr snapToGrid="0">
      <p:cViewPr varScale="1">
        <p:scale>
          <a:sx n="138" d="100"/>
          <a:sy n="138" d="100"/>
        </p:scale>
        <p:origin x="150" y="8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1DCC494-F5A1-4ED0-B34A-D95F31940407}" type="datetimeFigureOut">
              <a:rPr lang="en-US" smtClean="0"/>
              <a:t>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88083-AFCD-4DCE-B811-C6FA3F041308}" type="slidenum">
              <a:rPr lang="en-US" smtClean="0"/>
              <a:t>‹#›</a:t>
            </a:fld>
            <a:endParaRPr lang="en-US"/>
          </a:p>
        </p:txBody>
      </p:sp>
    </p:spTree>
    <p:extLst>
      <p:ext uri="{BB962C8B-B14F-4D97-AF65-F5344CB8AC3E}">
        <p14:creationId xmlns:p14="http://schemas.microsoft.com/office/powerpoint/2010/main" val="3330616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DCC494-F5A1-4ED0-B34A-D95F31940407}" type="datetimeFigureOut">
              <a:rPr lang="en-US" smtClean="0"/>
              <a:t>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88083-AFCD-4DCE-B811-C6FA3F041308}" type="slidenum">
              <a:rPr lang="en-US" smtClean="0"/>
              <a:t>‹#›</a:t>
            </a:fld>
            <a:endParaRPr lang="en-US"/>
          </a:p>
        </p:txBody>
      </p:sp>
    </p:spTree>
    <p:extLst>
      <p:ext uri="{BB962C8B-B14F-4D97-AF65-F5344CB8AC3E}">
        <p14:creationId xmlns:p14="http://schemas.microsoft.com/office/powerpoint/2010/main" val="1111727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DCC494-F5A1-4ED0-B34A-D95F31940407}" type="datetimeFigureOut">
              <a:rPr lang="en-US" smtClean="0"/>
              <a:t>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88083-AFCD-4DCE-B811-C6FA3F041308}" type="slidenum">
              <a:rPr lang="en-US" smtClean="0"/>
              <a:t>‹#›</a:t>
            </a:fld>
            <a:endParaRPr lang="en-US"/>
          </a:p>
        </p:txBody>
      </p:sp>
    </p:spTree>
    <p:extLst>
      <p:ext uri="{BB962C8B-B14F-4D97-AF65-F5344CB8AC3E}">
        <p14:creationId xmlns:p14="http://schemas.microsoft.com/office/powerpoint/2010/main" val="316542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1DCC494-F5A1-4ED0-B34A-D95F31940407}" type="datetimeFigureOut">
              <a:rPr lang="en-US" smtClean="0"/>
              <a:t>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88083-AFCD-4DCE-B811-C6FA3F041308}" type="slidenum">
              <a:rPr lang="en-US" smtClean="0"/>
              <a:t>‹#›</a:t>
            </a:fld>
            <a:endParaRPr lang="en-US"/>
          </a:p>
        </p:txBody>
      </p:sp>
    </p:spTree>
    <p:extLst>
      <p:ext uri="{BB962C8B-B14F-4D97-AF65-F5344CB8AC3E}">
        <p14:creationId xmlns:p14="http://schemas.microsoft.com/office/powerpoint/2010/main" val="3039758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1DCC494-F5A1-4ED0-B34A-D95F31940407}" type="datetimeFigureOut">
              <a:rPr lang="en-US" smtClean="0"/>
              <a:t>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688083-AFCD-4DCE-B811-C6FA3F041308}" type="slidenum">
              <a:rPr lang="en-US" smtClean="0"/>
              <a:t>‹#›</a:t>
            </a:fld>
            <a:endParaRPr lang="en-US"/>
          </a:p>
        </p:txBody>
      </p:sp>
    </p:spTree>
    <p:extLst>
      <p:ext uri="{BB962C8B-B14F-4D97-AF65-F5344CB8AC3E}">
        <p14:creationId xmlns:p14="http://schemas.microsoft.com/office/powerpoint/2010/main" val="4086065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1DCC494-F5A1-4ED0-B34A-D95F31940407}" type="datetimeFigureOut">
              <a:rPr lang="en-US" smtClean="0"/>
              <a:t>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688083-AFCD-4DCE-B811-C6FA3F041308}" type="slidenum">
              <a:rPr lang="en-US" smtClean="0"/>
              <a:t>‹#›</a:t>
            </a:fld>
            <a:endParaRPr lang="en-US"/>
          </a:p>
        </p:txBody>
      </p:sp>
    </p:spTree>
    <p:extLst>
      <p:ext uri="{BB962C8B-B14F-4D97-AF65-F5344CB8AC3E}">
        <p14:creationId xmlns:p14="http://schemas.microsoft.com/office/powerpoint/2010/main" val="3010405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1DCC494-F5A1-4ED0-B34A-D95F31940407}" type="datetimeFigureOut">
              <a:rPr lang="en-US" smtClean="0"/>
              <a:t>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688083-AFCD-4DCE-B811-C6FA3F041308}" type="slidenum">
              <a:rPr lang="en-US" smtClean="0"/>
              <a:t>‹#›</a:t>
            </a:fld>
            <a:endParaRPr lang="en-US"/>
          </a:p>
        </p:txBody>
      </p:sp>
    </p:spTree>
    <p:extLst>
      <p:ext uri="{BB962C8B-B14F-4D97-AF65-F5344CB8AC3E}">
        <p14:creationId xmlns:p14="http://schemas.microsoft.com/office/powerpoint/2010/main" val="1060348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1DCC494-F5A1-4ED0-B34A-D95F31940407}" type="datetimeFigureOut">
              <a:rPr lang="en-US" smtClean="0"/>
              <a:t>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688083-AFCD-4DCE-B811-C6FA3F041308}" type="slidenum">
              <a:rPr lang="en-US" smtClean="0"/>
              <a:t>‹#›</a:t>
            </a:fld>
            <a:endParaRPr lang="en-US"/>
          </a:p>
        </p:txBody>
      </p:sp>
    </p:spTree>
    <p:extLst>
      <p:ext uri="{BB962C8B-B14F-4D97-AF65-F5344CB8AC3E}">
        <p14:creationId xmlns:p14="http://schemas.microsoft.com/office/powerpoint/2010/main" val="2713759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DCC494-F5A1-4ED0-B34A-D95F31940407}" type="datetimeFigureOut">
              <a:rPr lang="en-US" smtClean="0"/>
              <a:t>1/7/2021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688083-AFCD-4DCE-B811-C6FA3F041308}" type="slidenum">
              <a:rPr lang="en-US" smtClean="0"/>
              <a:t>‹#›</a:t>
            </a:fld>
            <a:endParaRPr lang="en-US"/>
          </a:p>
        </p:txBody>
      </p:sp>
    </p:spTree>
    <p:extLst>
      <p:ext uri="{BB962C8B-B14F-4D97-AF65-F5344CB8AC3E}">
        <p14:creationId xmlns:p14="http://schemas.microsoft.com/office/powerpoint/2010/main" val="2568168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1DCC494-F5A1-4ED0-B34A-D95F31940407}" type="datetimeFigureOut">
              <a:rPr lang="en-US" smtClean="0"/>
              <a:t>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688083-AFCD-4DCE-B811-C6FA3F041308}" type="slidenum">
              <a:rPr lang="en-US" smtClean="0"/>
              <a:t>‹#›</a:t>
            </a:fld>
            <a:endParaRPr lang="en-US"/>
          </a:p>
        </p:txBody>
      </p:sp>
    </p:spTree>
    <p:extLst>
      <p:ext uri="{BB962C8B-B14F-4D97-AF65-F5344CB8AC3E}">
        <p14:creationId xmlns:p14="http://schemas.microsoft.com/office/powerpoint/2010/main" val="2640649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1DCC494-F5A1-4ED0-B34A-D95F31940407}" type="datetimeFigureOut">
              <a:rPr lang="en-US" smtClean="0"/>
              <a:t>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688083-AFCD-4DCE-B811-C6FA3F041308}" type="slidenum">
              <a:rPr lang="en-US" smtClean="0"/>
              <a:t>‹#›</a:t>
            </a:fld>
            <a:endParaRPr lang="en-US"/>
          </a:p>
        </p:txBody>
      </p:sp>
    </p:spTree>
    <p:extLst>
      <p:ext uri="{BB962C8B-B14F-4D97-AF65-F5344CB8AC3E}">
        <p14:creationId xmlns:p14="http://schemas.microsoft.com/office/powerpoint/2010/main" val="877292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DCC494-F5A1-4ED0-B34A-D95F31940407}" type="datetimeFigureOut">
              <a:rPr lang="en-US" smtClean="0"/>
              <a:t>1/7/2021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688083-AFCD-4DCE-B811-C6FA3F041308}" type="slidenum">
              <a:rPr lang="en-US" smtClean="0"/>
              <a:t>‹#›</a:t>
            </a:fld>
            <a:endParaRPr lang="en-US"/>
          </a:p>
        </p:txBody>
      </p:sp>
    </p:spTree>
    <p:extLst>
      <p:ext uri="{BB962C8B-B14F-4D97-AF65-F5344CB8AC3E}">
        <p14:creationId xmlns:p14="http://schemas.microsoft.com/office/powerpoint/2010/main" val="7158262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cid:image001.jpg@01D6C242.931A4210"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7401697" y="191529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9" name="Group 8"/>
          <p:cNvGrpSpPr/>
          <p:nvPr/>
        </p:nvGrpSpPr>
        <p:grpSpPr>
          <a:xfrm>
            <a:off x="488839" y="2509792"/>
            <a:ext cx="5146718" cy="4254971"/>
            <a:chOff x="6499653" y="2502244"/>
            <a:chExt cx="5146718" cy="4254971"/>
          </a:xfrm>
        </p:grpSpPr>
        <p:pic>
          <p:nvPicPr>
            <p:cNvPr id="1028" name="Picture 4"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021" y="3575865"/>
              <a:ext cx="3943350" cy="318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 name="Picture 1" descr="cid:image001.jpg@01D6C242.931A421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6505831" y="4120979"/>
              <a:ext cx="2609850" cy="15748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 descr="cid:image001.jpg@01D6C242.931A421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6499653" y="2502244"/>
              <a:ext cx="2609850" cy="1574800"/>
            </a:xfrm>
            <a:prstGeom prst="rect">
              <a:avLst/>
            </a:prstGeom>
            <a:noFill/>
            <a:extLst>
              <a:ext uri="{909E8E84-426E-40DD-AFC4-6F175D3DCCD1}">
                <a14:hiddenFill xmlns:a14="http://schemas.microsoft.com/office/drawing/2010/main">
                  <a:solidFill>
                    <a:srgbClr val="FFFFFF"/>
                  </a:solidFill>
                </a14:hiddenFill>
              </a:ext>
            </a:extLst>
          </p:spPr>
        </p:pic>
      </p:grpSp>
      <p:pic>
        <p:nvPicPr>
          <p:cNvPr id="3" name="Picture 2"/>
          <p:cNvPicPr>
            <a:picLocks noChangeAspect="1"/>
          </p:cNvPicPr>
          <p:nvPr/>
        </p:nvPicPr>
        <p:blipFill>
          <a:blip r:embed="rId5"/>
          <a:stretch>
            <a:fillRect/>
          </a:stretch>
        </p:blipFill>
        <p:spPr>
          <a:xfrm>
            <a:off x="630195" y="225941"/>
            <a:ext cx="9922476" cy="2092561"/>
          </a:xfrm>
          <a:prstGeom prst="rect">
            <a:avLst/>
          </a:prstGeom>
        </p:spPr>
      </p:pic>
      <p:cxnSp>
        <p:nvCxnSpPr>
          <p:cNvPr id="5" name="Straight Connector 4"/>
          <p:cNvCxnSpPr/>
          <p:nvPr/>
        </p:nvCxnSpPr>
        <p:spPr>
          <a:xfrm>
            <a:off x="4460789" y="315097"/>
            <a:ext cx="148898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442254" y="358346"/>
            <a:ext cx="840295" cy="369332"/>
          </a:xfrm>
          <a:prstGeom prst="rect">
            <a:avLst/>
          </a:prstGeom>
          <a:noFill/>
        </p:spPr>
        <p:txBody>
          <a:bodyPr wrap="none" rtlCol="0">
            <a:spAutoFit/>
          </a:bodyPr>
          <a:lstStyle/>
          <a:p>
            <a:r>
              <a:rPr lang="en-US" dirty="0" smtClean="0"/>
              <a:t>50 mm</a:t>
            </a:r>
            <a:endParaRPr lang="en-US" dirty="0"/>
          </a:p>
        </p:txBody>
      </p:sp>
      <p:pic>
        <p:nvPicPr>
          <p:cNvPr id="1026" name="Picture 2" descr="image0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96509" y="3620799"/>
            <a:ext cx="4314825"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2774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58361" y="0"/>
            <a:ext cx="8179380" cy="6858000"/>
          </a:xfrm>
          <a:prstGeom prst="rect">
            <a:avLst/>
          </a:prstGeom>
        </p:spPr>
      </p:pic>
      <p:cxnSp>
        <p:nvCxnSpPr>
          <p:cNvPr id="4" name="Straight Connector 3"/>
          <p:cNvCxnSpPr/>
          <p:nvPr/>
        </p:nvCxnSpPr>
        <p:spPr>
          <a:xfrm flipH="1">
            <a:off x="49427" y="41472"/>
            <a:ext cx="979273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H="1">
            <a:off x="182183" y="2165142"/>
            <a:ext cx="5044613"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230076" y="6488668"/>
            <a:ext cx="1359668" cy="369332"/>
          </a:xfrm>
          <a:prstGeom prst="rect">
            <a:avLst/>
          </a:prstGeom>
          <a:noFill/>
        </p:spPr>
        <p:txBody>
          <a:bodyPr wrap="none" rtlCol="0">
            <a:spAutoFit/>
          </a:bodyPr>
          <a:lstStyle/>
          <a:p>
            <a:r>
              <a:rPr lang="en-US" dirty="0"/>
              <a:t>488.95 mm, </a:t>
            </a:r>
          </a:p>
        </p:txBody>
      </p:sp>
      <p:sp>
        <p:nvSpPr>
          <p:cNvPr id="10" name="TextBox 9"/>
          <p:cNvSpPr txBox="1"/>
          <p:nvPr/>
        </p:nvSpPr>
        <p:spPr>
          <a:xfrm>
            <a:off x="80319" y="3021088"/>
            <a:ext cx="461665" cy="1156727"/>
          </a:xfrm>
          <a:prstGeom prst="rect">
            <a:avLst/>
          </a:prstGeom>
          <a:noFill/>
        </p:spPr>
        <p:txBody>
          <a:bodyPr vert="vert" wrap="none" rtlCol="0">
            <a:spAutoFit/>
          </a:bodyPr>
          <a:lstStyle/>
          <a:p>
            <a:r>
              <a:rPr lang="en-US" dirty="0"/>
              <a:t>408.80 mm</a:t>
            </a:r>
          </a:p>
        </p:txBody>
      </p:sp>
      <p:cxnSp>
        <p:nvCxnSpPr>
          <p:cNvPr id="12" name="Straight Arrow Connector 11"/>
          <p:cNvCxnSpPr/>
          <p:nvPr/>
        </p:nvCxnSpPr>
        <p:spPr>
          <a:xfrm>
            <a:off x="146760" y="52674"/>
            <a:ext cx="0" cy="675726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1177856" y="6637967"/>
            <a:ext cx="8065669"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680842" y="982440"/>
            <a:ext cx="1010213" cy="369332"/>
          </a:xfrm>
          <a:prstGeom prst="rect">
            <a:avLst/>
          </a:prstGeom>
          <a:noFill/>
          <a:ln>
            <a:noFill/>
          </a:ln>
        </p:spPr>
        <p:txBody>
          <a:bodyPr wrap="none" rtlCol="0">
            <a:spAutoFit/>
          </a:bodyPr>
          <a:lstStyle/>
          <a:p>
            <a:r>
              <a:rPr lang="en-US" altLang="zh-CN" dirty="0">
                <a:solidFill>
                  <a:schemeClr val="bg1"/>
                </a:solidFill>
              </a:rPr>
              <a:t>213</a:t>
            </a:r>
            <a:r>
              <a:rPr lang="en-US" dirty="0">
                <a:solidFill>
                  <a:schemeClr val="bg1"/>
                </a:solidFill>
              </a:rPr>
              <a:t> mm </a:t>
            </a:r>
          </a:p>
        </p:txBody>
      </p:sp>
      <p:cxnSp>
        <p:nvCxnSpPr>
          <p:cNvPr id="33" name="Straight Arrow Connector 32"/>
          <p:cNvCxnSpPr/>
          <p:nvPr/>
        </p:nvCxnSpPr>
        <p:spPr>
          <a:xfrm>
            <a:off x="9422227" y="52673"/>
            <a:ext cx="0" cy="3006671"/>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9313752" y="931235"/>
            <a:ext cx="461665" cy="917880"/>
          </a:xfrm>
          <a:prstGeom prst="rect">
            <a:avLst/>
          </a:prstGeom>
          <a:noFill/>
        </p:spPr>
        <p:txBody>
          <a:bodyPr vert="eaVert" wrap="none" rtlCol="0">
            <a:spAutoFit/>
          </a:bodyPr>
          <a:lstStyle/>
          <a:p>
            <a:r>
              <a:rPr lang="en-US" dirty="0">
                <a:solidFill>
                  <a:srgbClr val="FF0000"/>
                </a:solidFill>
              </a:rPr>
              <a:t>182 mm </a:t>
            </a:r>
          </a:p>
        </p:txBody>
      </p:sp>
      <p:cxnSp>
        <p:nvCxnSpPr>
          <p:cNvPr id="37" name="Straight Arrow Connector 36"/>
          <p:cNvCxnSpPr/>
          <p:nvPr/>
        </p:nvCxnSpPr>
        <p:spPr>
          <a:xfrm>
            <a:off x="537428" y="43458"/>
            <a:ext cx="0" cy="2107770"/>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71385" y="1077755"/>
            <a:ext cx="461665" cy="917880"/>
          </a:xfrm>
          <a:prstGeom prst="rect">
            <a:avLst/>
          </a:prstGeom>
          <a:noFill/>
        </p:spPr>
        <p:txBody>
          <a:bodyPr vert="vert" wrap="none" rtlCol="0">
            <a:spAutoFit/>
          </a:bodyPr>
          <a:lstStyle/>
          <a:p>
            <a:r>
              <a:rPr lang="en-US" dirty="0">
                <a:solidFill>
                  <a:srgbClr val="FF0000"/>
                </a:solidFill>
              </a:rPr>
              <a:t>127 mm </a:t>
            </a:r>
          </a:p>
        </p:txBody>
      </p:sp>
      <p:cxnSp>
        <p:nvCxnSpPr>
          <p:cNvPr id="42" name="Straight Connector 41"/>
          <p:cNvCxnSpPr/>
          <p:nvPr/>
        </p:nvCxnSpPr>
        <p:spPr>
          <a:xfrm flipH="1">
            <a:off x="1675186" y="3057670"/>
            <a:ext cx="82244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932155" y="694266"/>
            <a:ext cx="42536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6178" y="6809237"/>
            <a:ext cx="20005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80EF16-845E-5045-B1E9-4076783E653F}"/>
              </a:ext>
            </a:extLst>
          </p:cNvPr>
          <p:cNvCxnSpPr>
            <a:cxnSpLocks/>
          </p:cNvCxnSpPr>
          <p:nvPr/>
        </p:nvCxnSpPr>
        <p:spPr>
          <a:xfrm>
            <a:off x="3288740" y="53344"/>
            <a:ext cx="0" cy="77839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4313827-A8BD-B947-A1BE-1EB28F8CCF02}"/>
              </a:ext>
            </a:extLst>
          </p:cNvPr>
          <p:cNvCxnSpPr>
            <a:cxnSpLocks/>
          </p:cNvCxnSpPr>
          <p:nvPr/>
        </p:nvCxnSpPr>
        <p:spPr>
          <a:xfrm>
            <a:off x="3383326" y="925426"/>
            <a:ext cx="38064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350EBAD-06B6-DA4C-BC32-71F77C98BBA9}"/>
              </a:ext>
            </a:extLst>
          </p:cNvPr>
          <p:cNvCxnSpPr>
            <a:cxnSpLocks/>
          </p:cNvCxnSpPr>
          <p:nvPr/>
        </p:nvCxnSpPr>
        <p:spPr>
          <a:xfrm>
            <a:off x="4538489" y="2784620"/>
            <a:ext cx="0" cy="26788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0088F5C-742C-6D4D-9473-EC48D1CB224B}"/>
              </a:ext>
            </a:extLst>
          </p:cNvPr>
          <p:cNvCxnSpPr>
            <a:cxnSpLocks/>
            <a:stCxn id="60" idx="2"/>
            <a:endCxn id="62" idx="2"/>
          </p:cNvCxnSpPr>
          <p:nvPr/>
        </p:nvCxnSpPr>
        <p:spPr>
          <a:xfrm>
            <a:off x="3855409" y="1019912"/>
            <a:ext cx="1023" cy="157268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120082A-A442-F649-8FDB-8A1E17E10526}"/>
              </a:ext>
            </a:extLst>
          </p:cNvPr>
          <p:cNvCxnSpPr>
            <a:cxnSpLocks/>
          </p:cNvCxnSpPr>
          <p:nvPr/>
        </p:nvCxnSpPr>
        <p:spPr>
          <a:xfrm>
            <a:off x="3943105" y="2696356"/>
            <a:ext cx="500014" cy="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9725C7E-BE47-264F-A280-3A354675AA18}"/>
              </a:ext>
            </a:extLst>
          </p:cNvPr>
          <p:cNvCxnSpPr>
            <a:cxnSpLocks/>
          </p:cNvCxnSpPr>
          <p:nvPr/>
        </p:nvCxnSpPr>
        <p:spPr>
          <a:xfrm>
            <a:off x="5045613" y="56827"/>
            <a:ext cx="0" cy="69789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01AB4DF-E0BE-7D4B-BCF5-CEC5E606DCCE}"/>
              </a:ext>
            </a:extLst>
          </p:cNvPr>
          <p:cNvCxnSpPr>
            <a:cxnSpLocks/>
          </p:cNvCxnSpPr>
          <p:nvPr/>
        </p:nvCxnSpPr>
        <p:spPr>
          <a:xfrm>
            <a:off x="4835206" y="919566"/>
            <a:ext cx="0" cy="123380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8A364C2-F17A-9F47-AFE3-BCA47F5E9F8D}"/>
              </a:ext>
            </a:extLst>
          </p:cNvPr>
          <p:cNvCxnSpPr>
            <a:cxnSpLocks/>
          </p:cNvCxnSpPr>
          <p:nvPr/>
        </p:nvCxnSpPr>
        <p:spPr>
          <a:xfrm>
            <a:off x="5245057" y="914400"/>
            <a:ext cx="0" cy="123473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ADD62E3E-7D1D-CF4E-87E2-31D843D5FDAA}"/>
              </a:ext>
            </a:extLst>
          </p:cNvPr>
          <p:cNvCxnSpPr>
            <a:cxnSpLocks/>
          </p:cNvCxnSpPr>
          <p:nvPr/>
        </p:nvCxnSpPr>
        <p:spPr>
          <a:xfrm>
            <a:off x="6906380" y="31139"/>
            <a:ext cx="0" cy="79257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A3895F5F-A64B-ED49-BDCD-6B33792C76EC}"/>
              </a:ext>
            </a:extLst>
          </p:cNvPr>
          <p:cNvCxnSpPr>
            <a:cxnSpLocks/>
          </p:cNvCxnSpPr>
          <p:nvPr/>
        </p:nvCxnSpPr>
        <p:spPr>
          <a:xfrm>
            <a:off x="6252352" y="896012"/>
            <a:ext cx="56367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C141E95-BD61-D34A-8B37-07D390D6EDA7}"/>
              </a:ext>
            </a:extLst>
          </p:cNvPr>
          <p:cNvCxnSpPr>
            <a:cxnSpLocks/>
          </p:cNvCxnSpPr>
          <p:nvPr/>
        </p:nvCxnSpPr>
        <p:spPr>
          <a:xfrm>
            <a:off x="6160412" y="976482"/>
            <a:ext cx="25019" cy="118294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F83279F-D658-204B-8D64-4FE66AAB7A11}"/>
              </a:ext>
            </a:extLst>
          </p:cNvPr>
          <p:cNvCxnSpPr>
            <a:cxnSpLocks/>
          </p:cNvCxnSpPr>
          <p:nvPr/>
        </p:nvCxnSpPr>
        <p:spPr>
          <a:xfrm>
            <a:off x="5829119" y="2324746"/>
            <a:ext cx="0" cy="73292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7213CB28-8588-D14A-96BA-D1CD62729A23}"/>
              </a:ext>
            </a:extLst>
          </p:cNvPr>
          <p:cNvSpPr txBox="1"/>
          <p:nvPr/>
        </p:nvSpPr>
        <p:spPr>
          <a:xfrm>
            <a:off x="3394552" y="1031477"/>
            <a:ext cx="1010213" cy="369332"/>
          </a:xfrm>
          <a:prstGeom prst="rect">
            <a:avLst/>
          </a:prstGeom>
          <a:noFill/>
          <a:ln>
            <a:noFill/>
          </a:ln>
        </p:spPr>
        <p:txBody>
          <a:bodyPr wrap="none" rtlCol="0">
            <a:spAutoFit/>
          </a:bodyPr>
          <a:lstStyle/>
          <a:p>
            <a:r>
              <a:rPr lang="en-US" altLang="zh-CN" dirty="0">
                <a:solidFill>
                  <a:schemeClr val="bg1"/>
                </a:solidFill>
              </a:rPr>
              <a:t>224</a:t>
            </a:r>
            <a:r>
              <a:rPr lang="en-US" dirty="0">
                <a:solidFill>
                  <a:schemeClr val="bg1"/>
                </a:solidFill>
              </a:rPr>
              <a:t> mm </a:t>
            </a:r>
          </a:p>
        </p:txBody>
      </p:sp>
      <p:sp>
        <p:nvSpPr>
          <p:cNvPr id="58" name="TextBox 57">
            <a:extLst>
              <a:ext uri="{FF2B5EF4-FFF2-40B4-BE49-F238E27FC236}">
                <a16:creationId xmlns:a16="http://schemas.microsoft.com/office/drawing/2014/main" id="{27E384D9-D268-934B-AC5C-6DDD2872CDD5}"/>
              </a:ext>
            </a:extLst>
          </p:cNvPr>
          <p:cNvSpPr txBox="1"/>
          <p:nvPr/>
        </p:nvSpPr>
        <p:spPr>
          <a:xfrm>
            <a:off x="4159839" y="257275"/>
            <a:ext cx="1010213" cy="369332"/>
          </a:xfrm>
          <a:prstGeom prst="rect">
            <a:avLst/>
          </a:prstGeom>
          <a:noFill/>
          <a:ln>
            <a:noFill/>
          </a:ln>
        </p:spPr>
        <p:txBody>
          <a:bodyPr wrap="none" rtlCol="0">
            <a:spAutoFit/>
          </a:bodyPr>
          <a:lstStyle/>
          <a:p>
            <a:r>
              <a:rPr lang="en-US" altLang="zh-CN" dirty="0">
                <a:solidFill>
                  <a:schemeClr val="bg1"/>
                </a:solidFill>
              </a:rPr>
              <a:t>124</a:t>
            </a:r>
            <a:r>
              <a:rPr lang="en-US" dirty="0">
                <a:solidFill>
                  <a:schemeClr val="bg1"/>
                </a:solidFill>
              </a:rPr>
              <a:t> mm </a:t>
            </a:r>
          </a:p>
        </p:txBody>
      </p:sp>
      <p:sp>
        <p:nvSpPr>
          <p:cNvPr id="60" name="Arc 59">
            <a:extLst>
              <a:ext uri="{FF2B5EF4-FFF2-40B4-BE49-F238E27FC236}">
                <a16:creationId xmlns:a16="http://schemas.microsoft.com/office/drawing/2014/main" id="{8F933155-AD16-734B-8D5B-F1C6DF4C3C37}"/>
              </a:ext>
            </a:extLst>
          </p:cNvPr>
          <p:cNvSpPr/>
          <p:nvPr/>
        </p:nvSpPr>
        <p:spPr>
          <a:xfrm>
            <a:off x="3672529" y="928472"/>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62" name="Arc 61">
            <a:extLst>
              <a:ext uri="{FF2B5EF4-FFF2-40B4-BE49-F238E27FC236}">
                <a16:creationId xmlns:a16="http://schemas.microsoft.com/office/drawing/2014/main" id="{29938E6F-985E-E44F-AAF7-664AD0AA8F37}"/>
              </a:ext>
            </a:extLst>
          </p:cNvPr>
          <p:cNvSpPr/>
          <p:nvPr/>
        </p:nvSpPr>
        <p:spPr>
          <a:xfrm flipH="1" flipV="1">
            <a:off x="3856432" y="2501156"/>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67" name="Arc 66">
            <a:extLst>
              <a:ext uri="{FF2B5EF4-FFF2-40B4-BE49-F238E27FC236}">
                <a16:creationId xmlns:a16="http://schemas.microsoft.com/office/drawing/2014/main" id="{F29C79FA-BC8E-A343-A7BF-D1D98DE8E91E}"/>
              </a:ext>
            </a:extLst>
          </p:cNvPr>
          <p:cNvSpPr/>
          <p:nvPr/>
        </p:nvSpPr>
        <p:spPr>
          <a:xfrm flipH="1" flipV="1">
            <a:off x="3291886" y="738318"/>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70" name="Arc 69">
            <a:extLst>
              <a:ext uri="{FF2B5EF4-FFF2-40B4-BE49-F238E27FC236}">
                <a16:creationId xmlns:a16="http://schemas.microsoft.com/office/drawing/2014/main" id="{C77E4DE3-A3D5-6F41-9814-55B648124346}"/>
              </a:ext>
            </a:extLst>
          </p:cNvPr>
          <p:cNvSpPr/>
          <p:nvPr/>
        </p:nvSpPr>
        <p:spPr>
          <a:xfrm>
            <a:off x="4356845" y="2701522"/>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73" name="Arc 72">
            <a:extLst>
              <a:ext uri="{FF2B5EF4-FFF2-40B4-BE49-F238E27FC236}">
                <a16:creationId xmlns:a16="http://schemas.microsoft.com/office/drawing/2014/main" id="{5097FE5C-C15C-854D-9E03-8011BBA9DC30}"/>
              </a:ext>
            </a:extLst>
          </p:cNvPr>
          <p:cNvSpPr/>
          <p:nvPr/>
        </p:nvSpPr>
        <p:spPr>
          <a:xfrm>
            <a:off x="5055625" y="852774"/>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75" name="Arc 74">
            <a:extLst>
              <a:ext uri="{FF2B5EF4-FFF2-40B4-BE49-F238E27FC236}">
                <a16:creationId xmlns:a16="http://schemas.microsoft.com/office/drawing/2014/main" id="{AF42008B-8A16-9643-988B-A1E05C4EB83B}"/>
              </a:ext>
            </a:extLst>
          </p:cNvPr>
          <p:cNvSpPr/>
          <p:nvPr/>
        </p:nvSpPr>
        <p:spPr>
          <a:xfrm rot="16200000">
            <a:off x="4840372" y="848348"/>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79" name="Arc 78">
            <a:extLst>
              <a:ext uri="{FF2B5EF4-FFF2-40B4-BE49-F238E27FC236}">
                <a16:creationId xmlns:a16="http://schemas.microsoft.com/office/drawing/2014/main" id="{306F138A-6F45-1E40-A21E-262F6DB22556}"/>
              </a:ext>
            </a:extLst>
          </p:cNvPr>
          <p:cNvSpPr/>
          <p:nvPr/>
        </p:nvSpPr>
        <p:spPr>
          <a:xfrm rot="16200000">
            <a:off x="6164376" y="905424"/>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86" name="Arc 85">
            <a:extLst>
              <a:ext uri="{FF2B5EF4-FFF2-40B4-BE49-F238E27FC236}">
                <a16:creationId xmlns:a16="http://schemas.microsoft.com/office/drawing/2014/main" id="{0543130B-C3AD-7340-8ADC-844C783E4650}"/>
              </a:ext>
            </a:extLst>
          </p:cNvPr>
          <p:cNvSpPr/>
          <p:nvPr/>
        </p:nvSpPr>
        <p:spPr>
          <a:xfrm rot="16200000">
            <a:off x="5831641" y="2248035"/>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90" name="Arc 89">
            <a:extLst>
              <a:ext uri="{FF2B5EF4-FFF2-40B4-BE49-F238E27FC236}">
                <a16:creationId xmlns:a16="http://schemas.microsoft.com/office/drawing/2014/main" id="{4AC5064A-13A2-0444-B2C1-3AADBD5A7DF1}"/>
              </a:ext>
            </a:extLst>
          </p:cNvPr>
          <p:cNvSpPr/>
          <p:nvPr/>
        </p:nvSpPr>
        <p:spPr>
          <a:xfrm rot="5400000">
            <a:off x="6001064" y="2061993"/>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92" name="Arc 91">
            <a:extLst>
              <a:ext uri="{FF2B5EF4-FFF2-40B4-BE49-F238E27FC236}">
                <a16:creationId xmlns:a16="http://schemas.microsoft.com/office/drawing/2014/main" id="{406D20CA-7B2C-544B-975E-2DC15E6673AA}"/>
              </a:ext>
            </a:extLst>
          </p:cNvPr>
          <p:cNvSpPr/>
          <p:nvPr/>
        </p:nvSpPr>
        <p:spPr>
          <a:xfrm rot="5400000">
            <a:off x="6719641" y="713132"/>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95" name="Arc 94">
            <a:extLst>
              <a:ext uri="{FF2B5EF4-FFF2-40B4-BE49-F238E27FC236}">
                <a16:creationId xmlns:a16="http://schemas.microsoft.com/office/drawing/2014/main" id="{F2B76EE6-8165-194F-A86E-C14A451B007D}"/>
              </a:ext>
            </a:extLst>
          </p:cNvPr>
          <p:cNvSpPr/>
          <p:nvPr/>
        </p:nvSpPr>
        <p:spPr>
          <a:xfrm flipH="1" flipV="1">
            <a:off x="5056291" y="661634"/>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98" name="Arc 97">
            <a:extLst>
              <a:ext uri="{FF2B5EF4-FFF2-40B4-BE49-F238E27FC236}">
                <a16:creationId xmlns:a16="http://schemas.microsoft.com/office/drawing/2014/main" id="{FE46CB8F-F125-BC4B-88EA-35D773FCC70D}"/>
              </a:ext>
            </a:extLst>
          </p:cNvPr>
          <p:cNvSpPr/>
          <p:nvPr/>
        </p:nvSpPr>
        <p:spPr>
          <a:xfrm rot="5400000">
            <a:off x="4836970" y="665402"/>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cxnSp>
        <p:nvCxnSpPr>
          <p:cNvPr id="48" name="Straight Connector 47">
            <a:extLst>
              <a:ext uri="{FF2B5EF4-FFF2-40B4-BE49-F238E27FC236}">
                <a16:creationId xmlns:a16="http://schemas.microsoft.com/office/drawing/2014/main" id="{6D81634E-45A3-9849-8F77-E137E9FEA78F}"/>
              </a:ext>
            </a:extLst>
          </p:cNvPr>
          <p:cNvCxnSpPr>
            <a:cxnSpLocks/>
          </p:cNvCxnSpPr>
          <p:nvPr/>
        </p:nvCxnSpPr>
        <p:spPr>
          <a:xfrm>
            <a:off x="5926888" y="2248302"/>
            <a:ext cx="18081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endCxn id="56" idx="2"/>
          </p:cNvCxnSpPr>
          <p:nvPr/>
        </p:nvCxnSpPr>
        <p:spPr>
          <a:xfrm flipH="1" flipV="1">
            <a:off x="1042717" y="908899"/>
            <a:ext cx="7190242" cy="14213"/>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910162" y="66744"/>
            <a:ext cx="0" cy="847656"/>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11884" y="108039"/>
            <a:ext cx="461665" cy="800860"/>
          </a:xfrm>
          <a:prstGeom prst="rect">
            <a:avLst/>
          </a:prstGeom>
          <a:noFill/>
        </p:spPr>
        <p:txBody>
          <a:bodyPr vert="vert" wrap="none" rtlCol="0">
            <a:spAutoFit/>
          </a:bodyPr>
          <a:lstStyle/>
          <a:p>
            <a:r>
              <a:rPr lang="en-US" dirty="0" smtClean="0">
                <a:solidFill>
                  <a:srgbClr val="FF0000"/>
                </a:solidFill>
              </a:rPr>
              <a:t>70 </a:t>
            </a:r>
            <a:r>
              <a:rPr lang="en-US" dirty="0">
                <a:solidFill>
                  <a:srgbClr val="FF0000"/>
                </a:solidFill>
              </a:rPr>
              <a:t>mm </a:t>
            </a:r>
          </a:p>
        </p:txBody>
      </p:sp>
      <p:cxnSp>
        <p:nvCxnSpPr>
          <p:cNvPr id="65" name="Straight Connector 64">
            <a:extLst>
              <a:ext uri="{FF2B5EF4-FFF2-40B4-BE49-F238E27FC236}">
                <a16:creationId xmlns:a16="http://schemas.microsoft.com/office/drawing/2014/main" id="{A3895F5F-A64B-ED49-BDCD-6B33792C76EC}"/>
              </a:ext>
            </a:extLst>
          </p:cNvPr>
          <p:cNvCxnSpPr>
            <a:cxnSpLocks/>
          </p:cNvCxnSpPr>
          <p:nvPr/>
        </p:nvCxnSpPr>
        <p:spPr>
          <a:xfrm>
            <a:off x="2450101" y="942508"/>
            <a:ext cx="744493" cy="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id="{406D20CA-7B2C-544B-975E-2DC15E6673AA}"/>
              </a:ext>
            </a:extLst>
          </p:cNvPr>
          <p:cNvSpPr/>
          <p:nvPr/>
        </p:nvSpPr>
        <p:spPr>
          <a:xfrm rot="5400000">
            <a:off x="3098211" y="759628"/>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cxnSp>
        <p:nvCxnSpPr>
          <p:cNvPr id="78" name="Straight Connector 77">
            <a:extLst>
              <a:ext uri="{FF2B5EF4-FFF2-40B4-BE49-F238E27FC236}">
                <a16:creationId xmlns:a16="http://schemas.microsoft.com/office/drawing/2014/main" id="{5C141E95-BD61-D34A-8B37-07D390D6EDA7}"/>
              </a:ext>
            </a:extLst>
          </p:cNvPr>
          <p:cNvCxnSpPr>
            <a:cxnSpLocks/>
          </p:cNvCxnSpPr>
          <p:nvPr/>
        </p:nvCxnSpPr>
        <p:spPr>
          <a:xfrm>
            <a:off x="2399493" y="1028145"/>
            <a:ext cx="28296" cy="133793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BF83279F-D658-204B-8D64-4FE66AAB7A11}"/>
              </a:ext>
            </a:extLst>
          </p:cNvPr>
          <p:cNvCxnSpPr>
            <a:cxnSpLocks/>
          </p:cNvCxnSpPr>
          <p:nvPr/>
        </p:nvCxnSpPr>
        <p:spPr>
          <a:xfrm>
            <a:off x="2094035" y="2532948"/>
            <a:ext cx="0" cy="52472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81" name="Arc 80">
            <a:extLst>
              <a:ext uri="{FF2B5EF4-FFF2-40B4-BE49-F238E27FC236}">
                <a16:creationId xmlns:a16="http://schemas.microsoft.com/office/drawing/2014/main" id="{306F138A-6F45-1E40-A21E-262F6DB22556}"/>
              </a:ext>
            </a:extLst>
          </p:cNvPr>
          <p:cNvSpPr/>
          <p:nvPr/>
        </p:nvSpPr>
        <p:spPr>
          <a:xfrm rot="16200000">
            <a:off x="2398296" y="946755"/>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82" name="Arc 81">
            <a:extLst>
              <a:ext uri="{FF2B5EF4-FFF2-40B4-BE49-F238E27FC236}">
                <a16:creationId xmlns:a16="http://schemas.microsoft.com/office/drawing/2014/main" id="{0543130B-C3AD-7340-8ADC-844C783E4650}"/>
              </a:ext>
            </a:extLst>
          </p:cNvPr>
          <p:cNvSpPr/>
          <p:nvPr/>
        </p:nvSpPr>
        <p:spPr>
          <a:xfrm rot="16200000">
            <a:off x="2096557" y="2444345"/>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83" name="Arc 82">
            <a:extLst>
              <a:ext uri="{FF2B5EF4-FFF2-40B4-BE49-F238E27FC236}">
                <a16:creationId xmlns:a16="http://schemas.microsoft.com/office/drawing/2014/main" id="{4AC5064A-13A2-0444-B2C1-3AADBD5A7DF1}"/>
              </a:ext>
            </a:extLst>
          </p:cNvPr>
          <p:cNvSpPr/>
          <p:nvPr/>
        </p:nvSpPr>
        <p:spPr>
          <a:xfrm rot="5400000">
            <a:off x="2245311" y="2263468"/>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cxnSp>
        <p:nvCxnSpPr>
          <p:cNvPr id="84" name="Straight Connector 83">
            <a:extLst>
              <a:ext uri="{FF2B5EF4-FFF2-40B4-BE49-F238E27FC236}">
                <a16:creationId xmlns:a16="http://schemas.microsoft.com/office/drawing/2014/main" id="{6D81634E-45A3-9849-8F77-E137E9FEA78F}"/>
              </a:ext>
            </a:extLst>
          </p:cNvPr>
          <p:cNvCxnSpPr>
            <a:cxnSpLocks/>
          </p:cNvCxnSpPr>
          <p:nvPr/>
        </p:nvCxnSpPr>
        <p:spPr>
          <a:xfrm>
            <a:off x="2170762" y="2444612"/>
            <a:ext cx="9144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80088F5C-742C-6D4D-9473-EC48D1CB224B}"/>
              </a:ext>
            </a:extLst>
          </p:cNvPr>
          <p:cNvCxnSpPr>
            <a:cxnSpLocks/>
          </p:cNvCxnSpPr>
          <p:nvPr/>
        </p:nvCxnSpPr>
        <p:spPr>
          <a:xfrm>
            <a:off x="7038646" y="980575"/>
            <a:ext cx="0" cy="207259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88" name="Arc 87">
            <a:extLst>
              <a:ext uri="{FF2B5EF4-FFF2-40B4-BE49-F238E27FC236}">
                <a16:creationId xmlns:a16="http://schemas.microsoft.com/office/drawing/2014/main" id="{8F933155-AD16-734B-8D5B-F1C6DF4C3C37}"/>
              </a:ext>
            </a:extLst>
          </p:cNvPr>
          <p:cNvSpPr/>
          <p:nvPr/>
        </p:nvSpPr>
        <p:spPr>
          <a:xfrm>
            <a:off x="6854840" y="892309"/>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cxnSp>
        <p:nvCxnSpPr>
          <p:cNvPr id="93" name="Straight Connector 92">
            <a:extLst>
              <a:ext uri="{FF2B5EF4-FFF2-40B4-BE49-F238E27FC236}">
                <a16:creationId xmlns:a16="http://schemas.microsoft.com/office/drawing/2014/main" id="{F350EBAD-06B6-DA4C-BC32-71F77C98BBA9}"/>
              </a:ext>
            </a:extLst>
          </p:cNvPr>
          <p:cNvCxnSpPr>
            <a:cxnSpLocks/>
          </p:cNvCxnSpPr>
          <p:nvPr/>
        </p:nvCxnSpPr>
        <p:spPr>
          <a:xfrm>
            <a:off x="8278745" y="2758791"/>
            <a:ext cx="0" cy="26788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80088F5C-742C-6D4D-9473-EC48D1CB224B}"/>
              </a:ext>
            </a:extLst>
          </p:cNvPr>
          <p:cNvCxnSpPr>
            <a:cxnSpLocks/>
          </p:cNvCxnSpPr>
          <p:nvPr/>
        </p:nvCxnSpPr>
        <p:spPr>
          <a:xfrm>
            <a:off x="7787731" y="975408"/>
            <a:ext cx="0" cy="158181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6" name="Arc 95">
            <a:extLst>
              <a:ext uri="{FF2B5EF4-FFF2-40B4-BE49-F238E27FC236}">
                <a16:creationId xmlns:a16="http://schemas.microsoft.com/office/drawing/2014/main" id="{8F933155-AD16-734B-8D5B-F1C6DF4C3C37}"/>
              </a:ext>
            </a:extLst>
          </p:cNvPr>
          <p:cNvSpPr/>
          <p:nvPr/>
        </p:nvSpPr>
        <p:spPr>
          <a:xfrm>
            <a:off x="7603922" y="897475"/>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97" name="Arc 96">
            <a:extLst>
              <a:ext uri="{FF2B5EF4-FFF2-40B4-BE49-F238E27FC236}">
                <a16:creationId xmlns:a16="http://schemas.microsoft.com/office/drawing/2014/main" id="{29938E6F-985E-E44F-AAF7-664AD0AA8F37}"/>
              </a:ext>
            </a:extLst>
          </p:cNvPr>
          <p:cNvSpPr/>
          <p:nvPr/>
        </p:nvSpPr>
        <p:spPr>
          <a:xfrm flipH="1" flipV="1">
            <a:off x="7793001" y="2480489"/>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99" name="Arc 98">
            <a:extLst>
              <a:ext uri="{FF2B5EF4-FFF2-40B4-BE49-F238E27FC236}">
                <a16:creationId xmlns:a16="http://schemas.microsoft.com/office/drawing/2014/main" id="{C77E4DE3-A3D5-6F41-9814-55B648124346}"/>
              </a:ext>
            </a:extLst>
          </p:cNvPr>
          <p:cNvSpPr/>
          <p:nvPr/>
        </p:nvSpPr>
        <p:spPr>
          <a:xfrm>
            <a:off x="8097101" y="2670526"/>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cxnSp>
        <p:nvCxnSpPr>
          <p:cNvPr id="100" name="Straight Connector 99">
            <a:extLst>
              <a:ext uri="{FF2B5EF4-FFF2-40B4-BE49-F238E27FC236}">
                <a16:creationId xmlns:a16="http://schemas.microsoft.com/office/drawing/2014/main" id="{A3895F5F-A64B-ED49-BDCD-6B33792C76EC}"/>
              </a:ext>
            </a:extLst>
          </p:cNvPr>
          <p:cNvCxnSpPr>
            <a:cxnSpLocks/>
          </p:cNvCxnSpPr>
          <p:nvPr/>
        </p:nvCxnSpPr>
        <p:spPr>
          <a:xfrm>
            <a:off x="6996271" y="901178"/>
            <a:ext cx="69742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04" name="Arc 103">
            <a:extLst>
              <a:ext uri="{FF2B5EF4-FFF2-40B4-BE49-F238E27FC236}">
                <a16:creationId xmlns:a16="http://schemas.microsoft.com/office/drawing/2014/main" id="{F29C79FA-BC8E-A343-A7BF-D1D98DE8E91E}"/>
              </a:ext>
            </a:extLst>
          </p:cNvPr>
          <p:cNvSpPr/>
          <p:nvPr/>
        </p:nvSpPr>
        <p:spPr>
          <a:xfrm flipH="1" flipV="1">
            <a:off x="6918482" y="727989"/>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cxnSp>
        <p:nvCxnSpPr>
          <p:cNvPr id="106" name="Straight Connector 105">
            <a:extLst>
              <a:ext uri="{FF2B5EF4-FFF2-40B4-BE49-F238E27FC236}">
                <a16:creationId xmlns:a16="http://schemas.microsoft.com/office/drawing/2014/main" id="{F120082A-A442-F649-8FDB-8A1E17E10526}"/>
              </a:ext>
            </a:extLst>
          </p:cNvPr>
          <p:cNvCxnSpPr>
            <a:cxnSpLocks/>
          </p:cNvCxnSpPr>
          <p:nvPr/>
        </p:nvCxnSpPr>
        <p:spPr>
          <a:xfrm>
            <a:off x="7890007" y="2665360"/>
            <a:ext cx="298533" cy="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52B09DB6-1838-5B4E-B1A3-FB515119C5EA}"/>
              </a:ext>
            </a:extLst>
          </p:cNvPr>
          <p:cNvSpPr txBox="1"/>
          <p:nvPr/>
        </p:nvSpPr>
        <p:spPr>
          <a:xfrm>
            <a:off x="2253805" y="2799939"/>
            <a:ext cx="893193" cy="369332"/>
          </a:xfrm>
          <a:prstGeom prst="rect">
            <a:avLst/>
          </a:prstGeom>
          <a:noFill/>
        </p:spPr>
        <p:txBody>
          <a:bodyPr wrap="none" rtlCol="0">
            <a:spAutoFit/>
          </a:bodyPr>
          <a:lstStyle/>
          <a:p>
            <a:r>
              <a:rPr lang="en-US" dirty="0" smtClean="0">
                <a:solidFill>
                  <a:schemeClr val="bg1"/>
                </a:solidFill>
              </a:rPr>
              <a:t>71 </a:t>
            </a:r>
            <a:r>
              <a:rPr lang="en-US" dirty="0">
                <a:solidFill>
                  <a:schemeClr val="bg1"/>
                </a:solidFill>
              </a:rPr>
              <a:t>mm </a:t>
            </a:r>
          </a:p>
        </p:txBody>
      </p:sp>
      <p:sp>
        <p:nvSpPr>
          <p:cNvPr id="110" name="TextBox 109">
            <a:extLst>
              <a:ext uri="{FF2B5EF4-FFF2-40B4-BE49-F238E27FC236}">
                <a16:creationId xmlns:a16="http://schemas.microsoft.com/office/drawing/2014/main" id="{52B09DB6-1838-5B4E-B1A3-FB515119C5EA}"/>
              </a:ext>
            </a:extLst>
          </p:cNvPr>
          <p:cNvSpPr txBox="1"/>
          <p:nvPr/>
        </p:nvSpPr>
        <p:spPr>
          <a:xfrm>
            <a:off x="3478171" y="2784442"/>
            <a:ext cx="893193" cy="369332"/>
          </a:xfrm>
          <a:prstGeom prst="rect">
            <a:avLst/>
          </a:prstGeom>
          <a:noFill/>
        </p:spPr>
        <p:txBody>
          <a:bodyPr wrap="none" rtlCol="0">
            <a:spAutoFit/>
          </a:bodyPr>
          <a:lstStyle/>
          <a:p>
            <a:r>
              <a:rPr lang="en-US" dirty="0" smtClean="0">
                <a:solidFill>
                  <a:schemeClr val="bg1"/>
                </a:solidFill>
              </a:rPr>
              <a:t>71 </a:t>
            </a:r>
            <a:r>
              <a:rPr lang="en-US" dirty="0">
                <a:solidFill>
                  <a:schemeClr val="bg1"/>
                </a:solidFill>
              </a:rPr>
              <a:t>mm </a:t>
            </a:r>
          </a:p>
        </p:txBody>
      </p:sp>
      <p:sp>
        <p:nvSpPr>
          <p:cNvPr id="112" name="TextBox 111">
            <a:extLst>
              <a:ext uri="{FF2B5EF4-FFF2-40B4-BE49-F238E27FC236}">
                <a16:creationId xmlns:a16="http://schemas.microsoft.com/office/drawing/2014/main" id="{52B09DB6-1838-5B4E-B1A3-FB515119C5EA}"/>
              </a:ext>
            </a:extLst>
          </p:cNvPr>
          <p:cNvSpPr txBox="1"/>
          <p:nvPr/>
        </p:nvSpPr>
        <p:spPr>
          <a:xfrm>
            <a:off x="7197765" y="2805106"/>
            <a:ext cx="893193" cy="369332"/>
          </a:xfrm>
          <a:prstGeom prst="rect">
            <a:avLst/>
          </a:prstGeom>
          <a:noFill/>
        </p:spPr>
        <p:txBody>
          <a:bodyPr wrap="none" rtlCol="0">
            <a:spAutoFit/>
          </a:bodyPr>
          <a:lstStyle/>
          <a:p>
            <a:r>
              <a:rPr lang="en-US" dirty="0" smtClean="0">
                <a:solidFill>
                  <a:schemeClr val="bg1"/>
                </a:solidFill>
              </a:rPr>
              <a:t>71 </a:t>
            </a:r>
            <a:r>
              <a:rPr lang="en-US" dirty="0">
                <a:solidFill>
                  <a:schemeClr val="bg1"/>
                </a:solidFill>
              </a:rPr>
              <a:t>mm </a:t>
            </a:r>
          </a:p>
        </p:txBody>
      </p:sp>
      <p:cxnSp>
        <p:nvCxnSpPr>
          <p:cNvPr id="140" name="Straight Connector 139">
            <a:extLst>
              <a:ext uri="{FF2B5EF4-FFF2-40B4-BE49-F238E27FC236}">
                <a16:creationId xmlns:a16="http://schemas.microsoft.com/office/drawing/2014/main" id="{A3895F5F-A64B-ED49-BDCD-6B33792C76EC}"/>
              </a:ext>
            </a:extLst>
          </p:cNvPr>
          <p:cNvCxnSpPr>
            <a:cxnSpLocks/>
            <a:endCxn id="83" idx="2"/>
          </p:cNvCxnSpPr>
          <p:nvPr/>
        </p:nvCxnSpPr>
        <p:spPr>
          <a:xfrm>
            <a:off x="2243455" y="2445843"/>
            <a:ext cx="93296" cy="5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Straight Arrow Connector 159"/>
          <p:cNvCxnSpPr/>
          <p:nvPr/>
        </p:nvCxnSpPr>
        <p:spPr>
          <a:xfrm>
            <a:off x="3338670" y="2986006"/>
            <a:ext cx="1193370" cy="0"/>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a:off x="2083307" y="2996338"/>
            <a:ext cx="1193370" cy="0"/>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a:off x="5833897" y="3017002"/>
            <a:ext cx="1193370" cy="0"/>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a:off x="7068596" y="3006670"/>
            <a:ext cx="1193370" cy="0"/>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3" name="TextBox 172">
            <a:extLst>
              <a:ext uri="{FF2B5EF4-FFF2-40B4-BE49-F238E27FC236}">
                <a16:creationId xmlns:a16="http://schemas.microsoft.com/office/drawing/2014/main" id="{52B09DB6-1838-5B4E-B1A3-FB515119C5EA}"/>
              </a:ext>
            </a:extLst>
          </p:cNvPr>
          <p:cNvSpPr txBox="1"/>
          <p:nvPr/>
        </p:nvSpPr>
        <p:spPr>
          <a:xfrm>
            <a:off x="5983731" y="2789607"/>
            <a:ext cx="893193" cy="369332"/>
          </a:xfrm>
          <a:prstGeom prst="rect">
            <a:avLst/>
          </a:prstGeom>
          <a:noFill/>
        </p:spPr>
        <p:txBody>
          <a:bodyPr wrap="none" rtlCol="0">
            <a:spAutoFit/>
          </a:bodyPr>
          <a:lstStyle/>
          <a:p>
            <a:r>
              <a:rPr lang="en-US" dirty="0" smtClean="0">
                <a:solidFill>
                  <a:schemeClr val="bg1"/>
                </a:solidFill>
              </a:rPr>
              <a:t>71 </a:t>
            </a:r>
            <a:r>
              <a:rPr lang="en-US" dirty="0">
                <a:solidFill>
                  <a:schemeClr val="bg1"/>
                </a:solidFill>
              </a:rPr>
              <a:t>mm </a:t>
            </a:r>
          </a:p>
        </p:txBody>
      </p:sp>
      <p:cxnSp>
        <p:nvCxnSpPr>
          <p:cNvPr id="176" name="Straight Connector 175">
            <a:extLst>
              <a:ext uri="{FF2B5EF4-FFF2-40B4-BE49-F238E27FC236}">
                <a16:creationId xmlns:a16="http://schemas.microsoft.com/office/drawing/2014/main" id="{5C141E95-BD61-D34A-8B37-07D390D6EDA7}"/>
              </a:ext>
            </a:extLst>
          </p:cNvPr>
          <p:cNvCxnSpPr>
            <a:cxnSpLocks/>
          </p:cNvCxnSpPr>
          <p:nvPr/>
        </p:nvCxnSpPr>
        <p:spPr>
          <a:xfrm>
            <a:off x="3081420" y="1028145"/>
            <a:ext cx="28296" cy="133793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8" name="Arc 177">
            <a:extLst>
              <a:ext uri="{FF2B5EF4-FFF2-40B4-BE49-F238E27FC236}">
                <a16:creationId xmlns:a16="http://schemas.microsoft.com/office/drawing/2014/main" id="{306F138A-6F45-1E40-A21E-262F6DB22556}"/>
              </a:ext>
            </a:extLst>
          </p:cNvPr>
          <p:cNvSpPr/>
          <p:nvPr/>
        </p:nvSpPr>
        <p:spPr>
          <a:xfrm rot="16200000">
            <a:off x="3090555" y="946755"/>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cxnSp>
        <p:nvCxnSpPr>
          <p:cNvPr id="189" name="Straight Connector 188">
            <a:extLst>
              <a:ext uri="{FF2B5EF4-FFF2-40B4-BE49-F238E27FC236}">
                <a16:creationId xmlns:a16="http://schemas.microsoft.com/office/drawing/2014/main" id="{08A364C2-F17A-9F47-AFE3-BCA47F5E9F8D}"/>
              </a:ext>
            </a:extLst>
          </p:cNvPr>
          <p:cNvCxnSpPr>
            <a:cxnSpLocks/>
          </p:cNvCxnSpPr>
          <p:nvPr/>
        </p:nvCxnSpPr>
        <p:spPr>
          <a:xfrm>
            <a:off x="3307770" y="2526224"/>
            <a:ext cx="0" cy="52694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90" name="Arc 189">
            <a:extLst>
              <a:ext uri="{FF2B5EF4-FFF2-40B4-BE49-F238E27FC236}">
                <a16:creationId xmlns:a16="http://schemas.microsoft.com/office/drawing/2014/main" id="{5097FE5C-C15C-854D-9E03-8011BBA9DC30}"/>
              </a:ext>
            </a:extLst>
          </p:cNvPr>
          <p:cNvSpPr/>
          <p:nvPr/>
        </p:nvSpPr>
        <p:spPr>
          <a:xfrm>
            <a:off x="3118338" y="2464598"/>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191" name="Arc 190">
            <a:extLst>
              <a:ext uri="{FF2B5EF4-FFF2-40B4-BE49-F238E27FC236}">
                <a16:creationId xmlns:a16="http://schemas.microsoft.com/office/drawing/2014/main" id="{F2B76EE6-8165-194F-A86E-C14A451B007D}"/>
              </a:ext>
            </a:extLst>
          </p:cNvPr>
          <p:cNvSpPr/>
          <p:nvPr/>
        </p:nvSpPr>
        <p:spPr>
          <a:xfrm flipH="1" flipV="1">
            <a:off x="3119004" y="2273458"/>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194" name="TextBox 193">
            <a:extLst>
              <a:ext uri="{FF2B5EF4-FFF2-40B4-BE49-F238E27FC236}">
                <a16:creationId xmlns:a16="http://schemas.microsoft.com/office/drawing/2014/main" id="{7213CB28-8588-D14A-96BA-D1CD62729A23}"/>
              </a:ext>
            </a:extLst>
          </p:cNvPr>
          <p:cNvSpPr txBox="1"/>
          <p:nvPr/>
        </p:nvSpPr>
        <p:spPr>
          <a:xfrm>
            <a:off x="7351786" y="943653"/>
            <a:ext cx="1010213" cy="369332"/>
          </a:xfrm>
          <a:prstGeom prst="rect">
            <a:avLst/>
          </a:prstGeom>
          <a:noFill/>
          <a:ln>
            <a:noFill/>
          </a:ln>
        </p:spPr>
        <p:txBody>
          <a:bodyPr wrap="none" rtlCol="0">
            <a:spAutoFit/>
          </a:bodyPr>
          <a:lstStyle/>
          <a:p>
            <a:r>
              <a:rPr lang="en-US" altLang="zh-CN" dirty="0">
                <a:solidFill>
                  <a:schemeClr val="bg1"/>
                </a:solidFill>
              </a:rPr>
              <a:t>224</a:t>
            </a:r>
            <a:r>
              <a:rPr lang="en-US" dirty="0">
                <a:solidFill>
                  <a:schemeClr val="bg1"/>
                </a:solidFill>
              </a:rPr>
              <a:t> mm </a:t>
            </a:r>
          </a:p>
        </p:txBody>
      </p:sp>
      <p:sp>
        <p:nvSpPr>
          <p:cNvPr id="8" name="TextBox 7"/>
          <p:cNvSpPr txBox="1"/>
          <p:nvPr/>
        </p:nvSpPr>
        <p:spPr>
          <a:xfrm>
            <a:off x="9986319" y="358346"/>
            <a:ext cx="2205681" cy="6186309"/>
          </a:xfrm>
          <a:prstGeom prst="rect">
            <a:avLst/>
          </a:prstGeom>
          <a:noFill/>
        </p:spPr>
        <p:txBody>
          <a:bodyPr wrap="square" rtlCol="0">
            <a:spAutoFit/>
          </a:bodyPr>
          <a:lstStyle/>
          <a:p>
            <a:r>
              <a:rPr lang="en-US" dirty="0" smtClean="0"/>
              <a:t>I estimated the fiber length on the Slice board from the front panel notch center to the VTRx+. The length of the control fibers is about 124 mm. The length of data fibers is from 170 mm to 224 mm. Since there are only two data VTRx+ on the slice board, I assume the distance between adjacent data VTRx+ modules is the same as that on the proto-link board, or 71 mm. </a:t>
            </a:r>
            <a:r>
              <a:rPr lang="en-US" dirty="0"/>
              <a:t>Could you please double check the length estimation? </a:t>
            </a:r>
          </a:p>
        </p:txBody>
      </p:sp>
    </p:spTree>
    <p:extLst>
      <p:ext uri="{BB962C8B-B14F-4D97-AF65-F5344CB8AC3E}">
        <p14:creationId xmlns:p14="http://schemas.microsoft.com/office/powerpoint/2010/main" val="3999278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B9555FA-F52C-9344-8EA8-98FBDCA88AA7}"/>
              </a:ext>
            </a:extLst>
          </p:cNvPr>
          <p:cNvPicPr>
            <a:picLocks noChangeAspect="1"/>
          </p:cNvPicPr>
          <p:nvPr/>
        </p:nvPicPr>
        <p:blipFill>
          <a:blip r:embed="rId2"/>
          <a:stretch>
            <a:fillRect/>
          </a:stretch>
        </p:blipFill>
        <p:spPr>
          <a:xfrm>
            <a:off x="1709966" y="-1661"/>
            <a:ext cx="8179379" cy="6858000"/>
          </a:xfrm>
          <a:prstGeom prst="rect">
            <a:avLst/>
          </a:prstGeom>
        </p:spPr>
      </p:pic>
      <p:pic>
        <p:nvPicPr>
          <p:cNvPr id="3" name="Picture 2">
            <a:extLst>
              <a:ext uri="{FF2B5EF4-FFF2-40B4-BE49-F238E27FC236}">
                <a16:creationId xmlns:a16="http://schemas.microsoft.com/office/drawing/2014/main" id="{D16037AF-0686-AA44-B93E-04BA601C0E78}"/>
              </a:ext>
            </a:extLst>
          </p:cNvPr>
          <p:cNvPicPr>
            <a:picLocks noChangeAspect="1"/>
          </p:cNvPicPr>
          <p:nvPr/>
        </p:nvPicPr>
        <p:blipFill rotWithShape="1">
          <a:blip r:embed="rId3">
            <a:alphaModFix amt="50000"/>
            <a:extLst>
              <a:ext uri="{28A0092B-C50C-407E-A947-70E740481C1C}">
                <a14:useLocalDpi xmlns:a14="http://schemas.microsoft.com/office/drawing/2010/main" val="0"/>
              </a:ext>
            </a:extLst>
          </a:blip>
          <a:srcRect t="65738"/>
          <a:stretch/>
        </p:blipFill>
        <p:spPr>
          <a:xfrm>
            <a:off x="1691493" y="824960"/>
            <a:ext cx="8271700" cy="2353056"/>
          </a:xfrm>
          <a:prstGeom prst="rect">
            <a:avLst/>
          </a:prstGeom>
        </p:spPr>
      </p:pic>
      <p:cxnSp>
        <p:nvCxnSpPr>
          <p:cNvPr id="6" name="Straight Connector 5">
            <a:extLst>
              <a:ext uri="{FF2B5EF4-FFF2-40B4-BE49-F238E27FC236}">
                <a16:creationId xmlns:a16="http://schemas.microsoft.com/office/drawing/2014/main" id="{0C8AFAC7-DB2A-9146-BA30-3ECC3D9EBBE4}"/>
              </a:ext>
            </a:extLst>
          </p:cNvPr>
          <p:cNvCxnSpPr>
            <a:cxnSpLocks/>
            <a:stCxn id="59" idx="2"/>
            <a:endCxn id="94" idx="2"/>
          </p:cNvCxnSpPr>
          <p:nvPr/>
        </p:nvCxnSpPr>
        <p:spPr>
          <a:xfrm flipV="1">
            <a:off x="2439043" y="724476"/>
            <a:ext cx="1315466" cy="120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4572CBE-30B6-BE4E-8FA7-D168B2CD1532}"/>
              </a:ext>
            </a:extLst>
          </p:cNvPr>
          <p:cNvCxnSpPr>
            <a:cxnSpLocks/>
          </p:cNvCxnSpPr>
          <p:nvPr/>
        </p:nvCxnSpPr>
        <p:spPr>
          <a:xfrm>
            <a:off x="2347603" y="813402"/>
            <a:ext cx="0" cy="92593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52B09DB6-1838-5B4E-B1A3-FB515119C5EA}"/>
              </a:ext>
            </a:extLst>
          </p:cNvPr>
          <p:cNvSpPr txBox="1"/>
          <p:nvPr/>
        </p:nvSpPr>
        <p:spPr>
          <a:xfrm>
            <a:off x="1890809" y="883315"/>
            <a:ext cx="1010213" cy="369332"/>
          </a:xfrm>
          <a:prstGeom prst="rect">
            <a:avLst/>
          </a:prstGeom>
          <a:noFill/>
        </p:spPr>
        <p:txBody>
          <a:bodyPr wrap="none" rtlCol="0">
            <a:spAutoFit/>
          </a:bodyPr>
          <a:lstStyle/>
          <a:p>
            <a:r>
              <a:rPr lang="en-US" dirty="0">
                <a:solidFill>
                  <a:schemeClr val="bg1"/>
                </a:solidFill>
              </a:rPr>
              <a:t>150 mm </a:t>
            </a:r>
          </a:p>
        </p:txBody>
      </p:sp>
      <p:cxnSp>
        <p:nvCxnSpPr>
          <p:cNvPr id="22" name="Straight Connector 21">
            <a:extLst>
              <a:ext uri="{FF2B5EF4-FFF2-40B4-BE49-F238E27FC236}">
                <a16:creationId xmlns:a16="http://schemas.microsoft.com/office/drawing/2014/main" id="{126E1018-CFF9-D749-B20F-8EE59C45959C}"/>
              </a:ext>
            </a:extLst>
          </p:cNvPr>
          <p:cNvCxnSpPr>
            <a:cxnSpLocks/>
            <a:stCxn id="58" idx="0"/>
          </p:cNvCxnSpPr>
          <p:nvPr/>
        </p:nvCxnSpPr>
        <p:spPr>
          <a:xfrm>
            <a:off x="3517117" y="814357"/>
            <a:ext cx="0" cy="93530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712C6F-A7F4-6449-AF7C-B0AFD2D70801}"/>
              </a:ext>
            </a:extLst>
          </p:cNvPr>
          <p:cNvCxnSpPr>
            <a:cxnSpLocks/>
          </p:cNvCxnSpPr>
          <p:nvPr/>
        </p:nvCxnSpPr>
        <p:spPr>
          <a:xfrm>
            <a:off x="4698916" y="797683"/>
            <a:ext cx="0" cy="94164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49B18AF-A93A-744F-AB3E-9DC101B08955}"/>
              </a:ext>
            </a:extLst>
          </p:cNvPr>
          <p:cNvCxnSpPr>
            <a:cxnSpLocks/>
          </p:cNvCxnSpPr>
          <p:nvPr/>
        </p:nvCxnSpPr>
        <p:spPr>
          <a:xfrm>
            <a:off x="5658229" y="53035"/>
            <a:ext cx="0" cy="106450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A0993B3-3A2D-734C-BFCD-46A094EF54CD}"/>
              </a:ext>
            </a:extLst>
          </p:cNvPr>
          <p:cNvCxnSpPr>
            <a:cxnSpLocks/>
          </p:cNvCxnSpPr>
          <p:nvPr/>
        </p:nvCxnSpPr>
        <p:spPr>
          <a:xfrm>
            <a:off x="5331539" y="1311859"/>
            <a:ext cx="17938" cy="37220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7BC3B55-44F4-2D46-BC88-BC99EBAEDFE5}"/>
              </a:ext>
            </a:extLst>
          </p:cNvPr>
          <p:cNvCxnSpPr>
            <a:cxnSpLocks/>
          </p:cNvCxnSpPr>
          <p:nvPr/>
        </p:nvCxnSpPr>
        <p:spPr>
          <a:xfrm flipV="1">
            <a:off x="5411828" y="1208522"/>
            <a:ext cx="18288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353574-22A0-974F-BDA7-DE925C838974}"/>
              </a:ext>
            </a:extLst>
          </p:cNvPr>
          <p:cNvCxnSpPr>
            <a:cxnSpLocks/>
          </p:cNvCxnSpPr>
          <p:nvPr/>
        </p:nvCxnSpPr>
        <p:spPr>
          <a:xfrm>
            <a:off x="5666642" y="1037249"/>
            <a:ext cx="0" cy="64681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015BBF4-8E46-E042-8E10-9376C6DF84F1}"/>
              </a:ext>
            </a:extLst>
          </p:cNvPr>
          <p:cNvCxnSpPr>
            <a:cxnSpLocks/>
          </p:cNvCxnSpPr>
          <p:nvPr/>
        </p:nvCxnSpPr>
        <p:spPr>
          <a:xfrm flipH="1">
            <a:off x="7453796" y="13837"/>
            <a:ext cx="2666" cy="58706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7D814284-DE48-0B4B-9C52-5FF50686AA32}"/>
              </a:ext>
            </a:extLst>
          </p:cNvPr>
          <p:cNvCxnSpPr>
            <a:cxnSpLocks/>
          </p:cNvCxnSpPr>
          <p:nvPr/>
        </p:nvCxnSpPr>
        <p:spPr>
          <a:xfrm>
            <a:off x="6513967" y="797683"/>
            <a:ext cx="0" cy="94164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C4FE1083-257C-8546-9384-A874E4545C7F}"/>
              </a:ext>
            </a:extLst>
          </p:cNvPr>
          <p:cNvCxnSpPr>
            <a:cxnSpLocks/>
          </p:cNvCxnSpPr>
          <p:nvPr/>
        </p:nvCxnSpPr>
        <p:spPr>
          <a:xfrm>
            <a:off x="7696631" y="793874"/>
            <a:ext cx="0" cy="94545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8D70E75-B849-D74D-8055-E64DB45F4891}"/>
              </a:ext>
            </a:extLst>
          </p:cNvPr>
          <p:cNvCxnSpPr>
            <a:cxnSpLocks/>
          </p:cNvCxnSpPr>
          <p:nvPr/>
        </p:nvCxnSpPr>
        <p:spPr>
          <a:xfrm>
            <a:off x="8875363" y="770477"/>
            <a:ext cx="1" cy="96885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D1E2FA84-5894-F441-921A-F07740A431C2}"/>
              </a:ext>
            </a:extLst>
          </p:cNvPr>
          <p:cNvSpPr txBox="1"/>
          <p:nvPr/>
        </p:nvSpPr>
        <p:spPr>
          <a:xfrm>
            <a:off x="3054057" y="1007018"/>
            <a:ext cx="893193" cy="369332"/>
          </a:xfrm>
          <a:prstGeom prst="rect">
            <a:avLst/>
          </a:prstGeom>
          <a:noFill/>
        </p:spPr>
        <p:txBody>
          <a:bodyPr wrap="none" rtlCol="0">
            <a:spAutoFit/>
          </a:bodyPr>
          <a:lstStyle/>
          <a:p>
            <a:r>
              <a:rPr lang="en-US" dirty="0">
                <a:solidFill>
                  <a:schemeClr val="bg1"/>
                </a:solidFill>
              </a:rPr>
              <a:t>78 mm </a:t>
            </a:r>
          </a:p>
        </p:txBody>
      </p:sp>
      <p:sp>
        <p:nvSpPr>
          <p:cNvPr id="52" name="TextBox 51">
            <a:extLst>
              <a:ext uri="{FF2B5EF4-FFF2-40B4-BE49-F238E27FC236}">
                <a16:creationId xmlns:a16="http://schemas.microsoft.com/office/drawing/2014/main" id="{FB087C01-47EF-4847-82E8-925D5B13B2D1}"/>
              </a:ext>
            </a:extLst>
          </p:cNvPr>
          <p:cNvSpPr txBox="1"/>
          <p:nvPr/>
        </p:nvSpPr>
        <p:spPr>
          <a:xfrm>
            <a:off x="4154137" y="1010079"/>
            <a:ext cx="1010213" cy="369332"/>
          </a:xfrm>
          <a:prstGeom prst="rect">
            <a:avLst/>
          </a:prstGeom>
          <a:noFill/>
        </p:spPr>
        <p:txBody>
          <a:bodyPr wrap="none" rtlCol="0">
            <a:spAutoFit/>
          </a:bodyPr>
          <a:lstStyle/>
          <a:p>
            <a:r>
              <a:rPr lang="en-US" dirty="0">
                <a:solidFill>
                  <a:schemeClr val="bg1"/>
                </a:solidFill>
              </a:rPr>
              <a:t>108 mm </a:t>
            </a:r>
          </a:p>
        </p:txBody>
      </p:sp>
      <p:sp>
        <p:nvSpPr>
          <p:cNvPr id="53" name="TextBox 52">
            <a:extLst>
              <a:ext uri="{FF2B5EF4-FFF2-40B4-BE49-F238E27FC236}">
                <a16:creationId xmlns:a16="http://schemas.microsoft.com/office/drawing/2014/main" id="{B3C08BE5-94D2-B647-A330-E8E45F68081B}"/>
              </a:ext>
            </a:extLst>
          </p:cNvPr>
          <p:cNvSpPr txBox="1"/>
          <p:nvPr/>
        </p:nvSpPr>
        <p:spPr>
          <a:xfrm>
            <a:off x="4406684" y="1360460"/>
            <a:ext cx="1312190" cy="369332"/>
          </a:xfrm>
          <a:prstGeom prst="rect">
            <a:avLst/>
          </a:prstGeom>
          <a:noFill/>
        </p:spPr>
        <p:txBody>
          <a:bodyPr wrap="square" rtlCol="0">
            <a:spAutoFit/>
          </a:bodyPr>
          <a:lstStyle/>
          <a:p>
            <a:pPr lvl="1"/>
            <a:r>
              <a:rPr lang="en-US" dirty="0">
                <a:solidFill>
                  <a:schemeClr val="bg1"/>
                </a:solidFill>
              </a:rPr>
              <a:t>70 mm </a:t>
            </a:r>
          </a:p>
        </p:txBody>
      </p:sp>
      <p:sp>
        <p:nvSpPr>
          <p:cNvPr id="54" name="TextBox 53">
            <a:extLst>
              <a:ext uri="{FF2B5EF4-FFF2-40B4-BE49-F238E27FC236}">
                <a16:creationId xmlns:a16="http://schemas.microsoft.com/office/drawing/2014/main" id="{8E50733A-B427-7748-BCFC-02EEA09912E3}"/>
              </a:ext>
            </a:extLst>
          </p:cNvPr>
          <p:cNvSpPr txBox="1"/>
          <p:nvPr/>
        </p:nvSpPr>
        <p:spPr>
          <a:xfrm>
            <a:off x="6087029" y="902424"/>
            <a:ext cx="1010213" cy="369332"/>
          </a:xfrm>
          <a:prstGeom prst="rect">
            <a:avLst/>
          </a:prstGeom>
          <a:noFill/>
        </p:spPr>
        <p:txBody>
          <a:bodyPr wrap="none" rtlCol="0">
            <a:spAutoFit/>
          </a:bodyPr>
          <a:lstStyle/>
          <a:p>
            <a:r>
              <a:rPr lang="en-US" dirty="0">
                <a:solidFill>
                  <a:schemeClr val="bg1"/>
                </a:solidFill>
              </a:rPr>
              <a:t>118 mm </a:t>
            </a:r>
          </a:p>
        </p:txBody>
      </p:sp>
      <p:sp>
        <p:nvSpPr>
          <p:cNvPr id="55" name="TextBox 54">
            <a:extLst>
              <a:ext uri="{FF2B5EF4-FFF2-40B4-BE49-F238E27FC236}">
                <a16:creationId xmlns:a16="http://schemas.microsoft.com/office/drawing/2014/main" id="{EE1622FF-A9B6-6A4D-8D24-4B8D58781B03}"/>
              </a:ext>
            </a:extLst>
          </p:cNvPr>
          <p:cNvSpPr txBox="1"/>
          <p:nvPr/>
        </p:nvSpPr>
        <p:spPr>
          <a:xfrm>
            <a:off x="7226879" y="1054346"/>
            <a:ext cx="893193" cy="369332"/>
          </a:xfrm>
          <a:prstGeom prst="rect">
            <a:avLst/>
          </a:prstGeom>
          <a:noFill/>
        </p:spPr>
        <p:txBody>
          <a:bodyPr wrap="none" rtlCol="0">
            <a:spAutoFit/>
          </a:bodyPr>
          <a:lstStyle/>
          <a:p>
            <a:r>
              <a:rPr lang="en-US" dirty="0">
                <a:solidFill>
                  <a:schemeClr val="bg1"/>
                </a:solidFill>
              </a:rPr>
              <a:t>69 mm </a:t>
            </a:r>
          </a:p>
        </p:txBody>
      </p:sp>
      <p:sp>
        <p:nvSpPr>
          <p:cNvPr id="56" name="TextBox 55">
            <a:extLst>
              <a:ext uri="{FF2B5EF4-FFF2-40B4-BE49-F238E27FC236}">
                <a16:creationId xmlns:a16="http://schemas.microsoft.com/office/drawing/2014/main" id="{1B0CDD23-B75C-AE4F-A2A2-B93B4043FA64}"/>
              </a:ext>
            </a:extLst>
          </p:cNvPr>
          <p:cNvSpPr txBox="1"/>
          <p:nvPr/>
        </p:nvSpPr>
        <p:spPr>
          <a:xfrm>
            <a:off x="8404451" y="897257"/>
            <a:ext cx="1010213" cy="369332"/>
          </a:xfrm>
          <a:prstGeom prst="rect">
            <a:avLst/>
          </a:prstGeom>
          <a:noFill/>
        </p:spPr>
        <p:txBody>
          <a:bodyPr wrap="none" rtlCol="0">
            <a:spAutoFit/>
          </a:bodyPr>
          <a:lstStyle/>
          <a:p>
            <a:r>
              <a:rPr lang="en-US" dirty="0">
                <a:solidFill>
                  <a:schemeClr val="bg1"/>
                </a:solidFill>
              </a:rPr>
              <a:t>140 mm </a:t>
            </a:r>
          </a:p>
        </p:txBody>
      </p:sp>
      <p:sp>
        <p:nvSpPr>
          <p:cNvPr id="57" name="Arc 56">
            <a:extLst>
              <a:ext uri="{FF2B5EF4-FFF2-40B4-BE49-F238E27FC236}">
                <a16:creationId xmlns:a16="http://schemas.microsoft.com/office/drawing/2014/main" id="{570FC33A-B7DB-0142-A6EE-59367CFA6CB2}"/>
              </a:ext>
            </a:extLst>
          </p:cNvPr>
          <p:cNvSpPr/>
          <p:nvPr/>
        </p:nvSpPr>
        <p:spPr>
          <a:xfrm>
            <a:off x="4512324" y="706243"/>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58" name="Arc 57">
            <a:extLst>
              <a:ext uri="{FF2B5EF4-FFF2-40B4-BE49-F238E27FC236}">
                <a16:creationId xmlns:a16="http://schemas.microsoft.com/office/drawing/2014/main" id="{32AC2472-2521-CA4B-AD4E-E8CEBB49E379}"/>
              </a:ext>
            </a:extLst>
          </p:cNvPr>
          <p:cNvSpPr/>
          <p:nvPr/>
        </p:nvSpPr>
        <p:spPr>
          <a:xfrm rot="16200000">
            <a:off x="3517117" y="722917"/>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59" name="Arc 58">
            <a:extLst>
              <a:ext uri="{FF2B5EF4-FFF2-40B4-BE49-F238E27FC236}">
                <a16:creationId xmlns:a16="http://schemas.microsoft.com/office/drawing/2014/main" id="{DFAC3EB5-A3D5-9340-A452-5750B3E92072}"/>
              </a:ext>
            </a:extLst>
          </p:cNvPr>
          <p:cNvSpPr/>
          <p:nvPr/>
        </p:nvSpPr>
        <p:spPr>
          <a:xfrm rot="16200000">
            <a:off x="2347603" y="736476"/>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cxnSp>
        <p:nvCxnSpPr>
          <p:cNvPr id="66" name="Straight Connector 65">
            <a:extLst>
              <a:ext uri="{FF2B5EF4-FFF2-40B4-BE49-F238E27FC236}">
                <a16:creationId xmlns:a16="http://schemas.microsoft.com/office/drawing/2014/main" id="{9915DAD1-F4C7-B345-87A6-A3305D2BC483}"/>
              </a:ext>
            </a:extLst>
          </p:cNvPr>
          <p:cNvCxnSpPr>
            <a:cxnSpLocks/>
            <a:endCxn id="85" idx="2"/>
          </p:cNvCxnSpPr>
          <p:nvPr/>
        </p:nvCxnSpPr>
        <p:spPr>
          <a:xfrm flipV="1">
            <a:off x="6638441" y="692343"/>
            <a:ext cx="718749" cy="1024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Arc 66">
            <a:extLst>
              <a:ext uri="{FF2B5EF4-FFF2-40B4-BE49-F238E27FC236}">
                <a16:creationId xmlns:a16="http://schemas.microsoft.com/office/drawing/2014/main" id="{C1D06161-7428-3E49-915A-F3527AF770A0}"/>
              </a:ext>
            </a:extLst>
          </p:cNvPr>
          <p:cNvSpPr/>
          <p:nvPr/>
        </p:nvSpPr>
        <p:spPr>
          <a:xfrm>
            <a:off x="8686710" y="683846"/>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69" name="Arc 68">
            <a:extLst>
              <a:ext uri="{FF2B5EF4-FFF2-40B4-BE49-F238E27FC236}">
                <a16:creationId xmlns:a16="http://schemas.microsoft.com/office/drawing/2014/main" id="{10253527-577D-F243-AB06-FA521A030C35}"/>
              </a:ext>
            </a:extLst>
          </p:cNvPr>
          <p:cNvSpPr/>
          <p:nvPr/>
        </p:nvSpPr>
        <p:spPr>
          <a:xfrm rot="16200000">
            <a:off x="6527155" y="710716"/>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72" name="Arc 71">
            <a:extLst>
              <a:ext uri="{FF2B5EF4-FFF2-40B4-BE49-F238E27FC236}">
                <a16:creationId xmlns:a16="http://schemas.microsoft.com/office/drawing/2014/main" id="{8F976153-BB1E-144C-9E4B-992BA8104EE4}"/>
              </a:ext>
            </a:extLst>
          </p:cNvPr>
          <p:cNvSpPr/>
          <p:nvPr/>
        </p:nvSpPr>
        <p:spPr>
          <a:xfrm rot="16200000">
            <a:off x="5342690" y="1220419"/>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80" name="Arc 79">
            <a:extLst>
              <a:ext uri="{FF2B5EF4-FFF2-40B4-BE49-F238E27FC236}">
                <a16:creationId xmlns:a16="http://schemas.microsoft.com/office/drawing/2014/main" id="{8B67767A-1A61-8C4B-ABD6-E5E39E4D570D}"/>
              </a:ext>
            </a:extLst>
          </p:cNvPr>
          <p:cNvSpPr/>
          <p:nvPr/>
        </p:nvSpPr>
        <p:spPr>
          <a:xfrm rot="5400000">
            <a:off x="5475349" y="1014947"/>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84" name="Arc 83">
            <a:extLst>
              <a:ext uri="{FF2B5EF4-FFF2-40B4-BE49-F238E27FC236}">
                <a16:creationId xmlns:a16="http://schemas.microsoft.com/office/drawing/2014/main" id="{21BED032-E093-6C42-B131-14FA73E0353F}"/>
              </a:ext>
            </a:extLst>
          </p:cNvPr>
          <p:cNvSpPr/>
          <p:nvPr/>
        </p:nvSpPr>
        <p:spPr>
          <a:xfrm flipH="1" flipV="1">
            <a:off x="7468872" y="505023"/>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85" name="Arc 84">
            <a:extLst>
              <a:ext uri="{FF2B5EF4-FFF2-40B4-BE49-F238E27FC236}">
                <a16:creationId xmlns:a16="http://schemas.microsoft.com/office/drawing/2014/main" id="{947CFCC7-FA5F-DC4F-9AAF-F8AD752BF99B}"/>
              </a:ext>
            </a:extLst>
          </p:cNvPr>
          <p:cNvSpPr/>
          <p:nvPr/>
        </p:nvSpPr>
        <p:spPr>
          <a:xfrm rot="5400000">
            <a:off x="7265750" y="509463"/>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cxnSp>
        <p:nvCxnSpPr>
          <p:cNvPr id="88" name="Straight Connector 87">
            <a:extLst>
              <a:ext uri="{FF2B5EF4-FFF2-40B4-BE49-F238E27FC236}">
                <a16:creationId xmlns:a16="http://schemas.microsoft.com/office/drawing/2014/main" id="{97B8E964-32B4-F64B-99DF-0DA0E4FC423E}"/>
              </a:ext>
            </a:extLst>
          </p:cNvPr>
          <p:cNvCxnSpPr>
            <a:cxnSpLocks/>
            <a:stCxn id="84" idx="0"/>
          </p:cNvCxnSpPr>
          <p:nvPr/>
        </p:nvCxnSpPr>
        <p:spPr>
          <a:xfrm flipV="1">
            <a:off x="7560312" y="686280"/>
            <a:ext cx="1223004" cy="162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0" name="Arc 89">
            <a:extLst>
              <a:ext uri="{FF2B5EF4-FFF2-40B4-BE49-F238E27FC236}">
                <a16:creationId xmlns:a16="http://schemas.microsoft.com/office/drawing/2014/main" id="{860C776E-513B-FD47-9EE1-012A629E7A99}"/>
              </a:ext>
            </a:extLst>
          </p:cNvPr>
          <p:cNvSpPr/>
          <p:nvPr/>
        </p:nvSpPr>
        <p:spPr>
          <a:xfrm>
            <a:off x="7508585" y="702434"/>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cxnSp>
        <p:nvCxnSpPr>
          <p:cNvPr id="92" name="Straight Connector 91">
            <a:extLst>
              <a:ext uri="{FF2B5EF4-FFF2-40B4-BE49-F238E27FC236}">
                <a16:creationId xmlns:a16="http://schemas.microsoft.com/office/drawing/2014/main" id="{58540AD1-0CCC-7648-82F7-5795CB088466}"/>
              </a:ext>
            </a:extLst>
          </p:cNvPr>
          <p:cNvCxnSpPr>
            <a:cxnSpLocks/>
            <a:endCxn id="94" idx="0"/>
          </p:cNvCxnSpPr>
          <p:nvPr/>
        </p:nvCxnSpPr>
        <p:spPr>
          <a:xfrm flipH="1">
            <a:off x="3845949" y="45970"/>
            <a:ext cx="2666" cy="58706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3" name="Arc 92">
            <a:extLst>
              <a:ext uri="{FF2B5EF4-FFF2-40B4-BE49-F238E27FC236}">
                <a16:creationId xmlns:a16="http://schemas.microsoft.com/office/drawing/2014/main" id="{89E35A49-B0C8-D545-8701-A03904765B80}"/>
              </a:ext>
            </a:extLst>
          </p:cNvPr>
          <p:cNvSpPr/>
          <p:nvPr/>
        </p:nvSpPr>
        <p:spPr>
          <a:xfrm flipH="1" flipV="1">
            <a:off x="3866191" y="537156"/>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sp>
        <p:nvSpPr>
          <p:cNvPr id="94" name="Arc 93">
            <a:extLst>
              <a:ext uri="{FF2B5EF4-FFF2-40B4-BE49-F238E27FC236}">
                <a16:creationId xmlns:a16="http://schemas.microsoft.com/office/drawing/2014/main" id="{CE77658B-CF65-9F40-9E2B-BE174637DC0E}"/>
              </a:ext>
            </a:extLst>
          </p:cNvPr>
          <p:cNvSpPr/>
          <p:nvPr/>
        </p:nvSpPr>
        <p:spPr>
          <a:xfrm rot="5400000">
            <a:off x="3663069" y="541596"/>
            <a:ext cx="182880" cy="182880"/>
          </a:xfrm>
          <a:prstGeom prst="arc">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chemeClr val="bg1"/>
                </a:solidFill>
              </a:ln>
            </a:endParaRPr>
          </a:p>
        </p:txBody>
      </p:sp>
      <p:cxnSp>
        <p:nvCxnSpPr>
          <p:cNvPr id="96" name="Straight Connector 95">
            <a:extLst>
              <a:ext uri="{FF2B5EF4-FFF2-40B4-BE49-F238E27FC236}">
                <a16:creationId xmlns:a16="http://schemas.microsoft.com/office/drawing/2014/main" id="{185BE9F7-02C8-114D-90AC-109B098D6EDC}"/>
              </a:ext>
            </a:extLst>
          </p:cNvPr>
          <p:cNvCxnSpPr>
            <a:cxnSpLocks/>
            <a:endCxn id="57" idx="0"/>
          </p:cNvCxnSpPr>
          <p:nvPr/>
        </p:nvCxnSpPr>
        <p:spPr>
          <a:xfrm flipV="1">
            <a:off x="3938549" y="706243"/>
            <a:ext cx="665215" cy="1768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2335078" y="1782304"/>
            <a:ext cx="1193370" cy="0"/>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3528448" y="1782304"/>
            <a:ext cx="1177871" cy="0"/>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7712990" y="1797804"/>
            <a:ext cx="1167539" cy="0"/>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6504122" y="1797802"/>
            <a:ext cx="1193370" cy="0"/>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52B09DB6-1838-5B4E-B1A3-FB515119C5EA}"/>
              </a:ext>
            </a:extLst>
          </p:cNvPr>
          <p:cNvSpPr txBox="1"/>
          <p:nvPr/>
        </p:nvSpPr>
        <p:spPr>
          <a:xfrm>
            <a:off x="2402253" y="1487749"/>
            <a:ext cx="893193" cy="369332"/>
          </a:xfrm>
          <a:prstGeom prst="rect">
            <a:avLst/>
          </a:prstGeom>
          <a:noFill/>
        </p:spPr>
        <p:txBody>
          <a:bodyPr wrap="none" rtlCol="0">
            <a:spAutoFit/>
          </a:bodyPr>
          <a:lstStyle/>
          <a:p>
            <a:r>
              <a:rPr lang="en-US" dirty="0" smtClean="0">
                <a:solidFill>
                  <a:schemeClr val="bg1"/>
                </a:solidFill>
              </a:rPr>
              <a:t>71 </a:t>
            </a:r>
            <a:r>
              <a:rPr lang="en-US" dirty="0">
                <a:solidFill>
                  <a:schemeClr val="bg1"/>
                </a:solidFill>
              </a:rPr>
              <a:t>mm </a:t>
            </a:r>
          </a:p>
        </p:txBody>
      </p:sp>
      <p:sp>
        <p:nvSpPr>
          <p:cNvPr id="65" name="TextBox 64">
            <a:extLst>
              <a:ext uri="{FF2B5EF4-FFF2-40B4-BE49-F238E27FC236}">
                <a16:creationId xmlns:a16="http://schemas.microsoft.com/office/drawing/2014/main" id="{52B09DB6-1838-5B4E-B1A3-FB515119C5EA}"/>
              </a:ext>
            </a:extLst>
          </p:cNvPr>
          <p:cNvSpPr txBox="1"/>
          <p:nvPr/>
        </p:nvSpPr>
        <p:spPr>
          <a:xfrm>
            <a:off x="7826660" y="1508413"/>
            <a:ext cx="893193" cy="369332"/>
          </a:xfrm>
          <a:prstGeom prst="rect">
            <a:avLst/>
          </a:prstGeom>
          <a:noFill/>
        </p:spPr>
        <p:txBody>
          <a:bodyPr wrap="none" rtlCol="0">
            <a:spAutoFit/>
          </a:bodyPr>
          <a:lstStyle/>
          <a:p>
            <a:r>
              <a:rPr lang="en-US" dirty="0" smtClean="0">
                <a:solidFill>
                  <a:schemeClr val="bg1"/>
                </a:solidFill>
              </a:rPr>
              <a:t>71 </a:t>
            </a:r>
            <a:r>
              <a:rPr lang="en-US" dirty="0">
                <a:solidFill>
                  <a:schemeClr val="bg1"/>
                </a:solidFill>
              </a:rPr>
              <a:t>mm </a:t>
            </a:r>
          </a:p>
        </p:txBody>
      </p:sp>
      <p:sp>
        <p:nvSpPr>
          <p:cNvPr id="70" name="TextBox 69">
            <a:extLst>
              <a:ext uri="{FF2B5EF4-FFF2-40B4-BE49-F238E27FC236}">
                <a16:creationId xmlns:a16="http://schemas.microsoft.com/office/drawing/2014/main" id="{52B09DB6-1838-5B4E-B1A3-FB515119C5EA}"/>
              </a:ext>
            </a:extLst>
          </p:cNvPr>
          <p:cNvSpPr txBox="1"/>
          <p:nvPr/>
        </p:nvSpPr>
        <p:spPr>
          <a:xfrm>
            <a:off x="6695284" y="1503247"/>
            <a:ext cx="893193" cy="369332"/>
          </a:xfrm>
          <a:prstGeom prst="rect">
            <a:avLst/>
          </a:prstGeom>
          <a:noFill/>
        </p:spPr>
        <p:txBody>
          <a:bodyPr wrap="none" rtlCol="0">
            <a:spAutoFit/>
          </a:bodyPr>
          <a:lstStyle/>
          <a:p>
            <a:r>
              <a:rPr lang="en-US" dirty="0" smtClean="0">
                <a:solidFill>
                  <a:schemeClr val="bg1"/>
                </a:solidFill>
              </a:rPr>
              <a:t>71 </a:t>
            </a:r>
            <a:r>
              <a:rPr lang="en-US" dirty="0">
                <a:solidFill>
                  <a:schemeClr val="bg1"/>
                </a:solidFill>
              </a:rPr>
              <a:t>mm </a:t>
            </a:r>
          </a:p>
        </p:txBody>
      </p:sp>
      <p:sp>
        <p:nvSpPr>
          <p:cNvPr id="71" name="TextBox 70">
            <a:extLst>
              <a:ext uri="{FF2B5EF4-FFF2-40B4-BE49-F238E27FC236}">
                <a16:creationId xmlns:a16="http://schemas.microsoft.com/office/drawing/2014/main" id="{52B09DB6-1838-5B4E-B1A3-FB515119C5EA}"/>
              </a:ext>
            </a:extLst>
          </p:cNvPr>
          <p:cNvSpPr txBox="1"/>
          <p:nvPr/>
        </p:nvSpPr>
        <p:spPr>
          <a:xfrm>
            <a:off x="3673114" y="1477416"/>
            <a:ext cx="893193" cy="369332"/>
          </a:xfrm>
          <a:prstGeom prst="rect">
            <a:avLst/>
          </a:prstGeom>
          <a:noFill/>
        </p:spPr>
        <p:txBody>
          <a:bodyPr wrap="none" rtlCol="0">
            <a:spAutoFit/>
          </a:bodyPr>
          <a:lstStyle/>
          <a:p>
            <a:r>
              <a:rPr lang="en-US" dirty="0" smtClean="0">
                <a:solidFill>
                  <a:schemeClr val="bg1"/>
                </a:solidFill>
              </a:rPr>
              <a:t>71 </a:t>
            </a:r>
            <a:r>
              <a:rPr lang="en-US" dirty="0">
                <a:solidFill>
                  <a:schemeClr val="bg1"/>
                </a:solidFill>
              </a:rPr>
              <a:t>mm </a:t>
            </a:r>
          </a:p>
        </p:txBody>
      </p:sp>
    </p:spTree>
    <p:extLst>
      <p:ext uri="{BB962C8B-B14F-4D97-AF65-F5344CB8AC3E}">
        <p14:creationId xmlns:p14="http://schemas.microsoft.com/office/powerpoint/2010/main" val="4291301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308464" y="477991"/>
            <a:ext cx="7883536" cy="5920677"/>
          </a:xfrm>
          <a:prstGeom prst="rect">
            <a:avLst/>
          </a:prstGeom>
        </p:spPr>
      </p:pic>
      <p:sp>
        <p:nvSpPr>
          <p:cNvPr id="3" name="TextBox 2"/>
          <p:cNvSpPr txBox="1"/>
          <p:nvPr/>
        </p:nvSpPr>
        <p:spPr>
          <a:xfrm>
            <a:off x="0" y="2187144"/>
            <a:ext cx="4213654" cy="1754326"/>
          </a:xfrm>
          <a:prstGeom prst="rect">
            <a:avLst/>
          </a:prstGeom>
          <a:noFill/>
        </p:spPr>
        <p:txBody>
          <a:bodyPr wrap="square" rtlCol="0">
            <a:spAutoFit/>
          </a:bodyPr>
          <a:lstStyle/>
          <a:p>
            <a:r>
              <a:rPr lang="en-US" dirty="0" smtClean="0"/>
              <a:t>The minimum VTRx+ pigtail length is 200 mm, per the latest VL+ spec. I propose that the fiber splitter length is as short as possible (e.g., 50 mm, to be confirmed with the vendor).  The total fiber length is as short as 250 mm for all fibers. </a:t>
            </a:r>
          </a:p>
        </p:txBody>
      </p:sp>
      <p:sp>
        <p:nvSpPr>
          <p:cNvPr id="4" name="Rectangle 3"/>
          <p:cNvSpPr/>
          <p:nvPr/>
        </p:nvSpPr>
        <p:spPr>
          <a:xfrm>
            <a:off x="4911811" y="4133335"/>
            <a:ext cx="6777681" cy="1668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924167" y="4720281"/>
            <a:ext cx="6777681" cy="1668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8136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0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9727" y="2512435"/>
            <a:ext cx="2381250"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59719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789</TotalTime>
  <Words>196</Words>
  <Application>Microsoft Office PowerPoint</Application>
  <PresentationFormat>Widescreen</PresentationFormat>
  <Paragraphs>27</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等线</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Liu, Tiankuan</dc:creator>
  <cp:lastModifiedBy>Liu, Tiankuan</cp:lastModifiedBy>
  <cp:revision>48</cp:revision>
  <dcterms:created xsi:type="dcterms:W3CDTF">2020-11-24T16:38:13Z</dcterms:created>
  <dcterms:modified xsi:type="dcterms:W3CDTF">2021-01-07T18:23:17Z</dcterms:modified>
</cp:coreProperties>
</file>